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  <p:sldMasterId id="2147483693" r:id="rId5"/>
  </p:sldMasterIdLst>
  <p:notesMasterIdLst>
    <p:notesMasterId r:id="rId23"/>
  </p:notesMasterIdLst>
  <p:handoutMasterIdLst>
    <p:handoutMasterId r:id="rId24"/>
  </p:handoutMasterIdLst>
  <p:sldIdLst>
    <p:sldId id="323" r:id="rId6"/>
    <p:sldId id="337" r:id="rId7"/>
    <p:sldId id="307" r:id="rId8"/>
    <p:sldId id="281" r:id="rId9"/>
    <p:sldId id="324" r:id="rId10"/>
    <p:sldId id="327" r:id="rId11"/>
    <p:sldId id="325" r:id="rId12"/>
    <p:sldId id="326" r:id="rId13"/>
    <p:sldId id="328" r:id="rId14"/>
    <p:sldId id="329" r:id="rId15"/>
    <p:sldId id="331" r:id="rId16"/>
    <p:sldId id="330" r:id="rId17"/>
    <p:sldId id="318" r:id="rId18"/>
    <p:sldId id="332" r:id="rId19"/>
    <p:sldId id="334" r:id="rId20"/>
    <p:sldId id="335" r:id="rId21"/>
    <p:sldId id="338" r:id="rId2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B6FB51-1307-4810-8588-9F49BBFAF844}">
          <p14:sldIdLst>
            <p14:sldId id="323"/>
            <p14:sldId id="337"/>
          </p14:sldIdLst>
        </p14:section>
        <p14:section name="intro" id="{4194CB4B-F274-44BD-A60A-C4A60A547F27}">
          <p14:sldIdLst>
            <p14:sldId id="307"/>
            <p14:sldId id="281"/>
            <p14:sldId id="324"/>
            <p14:sldId id="327"/>
          </p14:sldIdLst>
        </p14:section>
        <p14:section name="use" id="{F8FDDE0B-6041-48F8-AC16-225F5250F989}">
          <p14:sldIdLst>
            <p14:sldId id="325"/>
            <p14:sldId id="326"/>
            <p14:sldId id="328"/>
            <p14:sldId id="329"/>
            <p14:sldId id="331"/>
          </p14:sldIdLst>
        </p14:section>
        <p14:section name="Protection" id="{420F9CE7-2C65-4485-8652-2830A07C8E90}">
          <p14:sldIdLst>
            <p14:sldId id="330"/>
            <p14:sldId id="318"/>
          </p14:sldIdLst>
        </p14:section>
        <p14:section name="Prevention" id="{6AD748ED-94D2-4538-B7B1-FE030BA05C4D}">
          <p14:sldIdLst>
            <p14:sldId id="332"/>
            <p14:sldId id="334"/>
            <p14:sldId id="335"/>
          </p14:sldIdLst>
        </p14:section>
        <p14:section name="end" id="{3E74D2E9-917F-4452-AEAD-DCEE6D681972}">
          <p14:sldIdLst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C8F"/>
    <a:srgbClr val="2E42D2"/>
    <a:srgbClr val="2D41D1"/>
    <a:srgbClr val="D2D592"/>
    <a:srgbClr val="FE9AC0"/>
    <a:srgbClr val="DC8484"/>
    <a:srgbClr val="D67070"/>
    <a:srgbClr val="202C8F"/>
    <a:srgbClr val="FDFBF6"/>
    <a:srgbClr val="AAC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1" autoAdjust="0"/>
    <p:restoredTop sz="95388" autoAdjust="0"/>
  </p:normalViewPr>
  <p:slideViewPr>
    <p:cSldViewPr snapToGrid="0" snapToObjects="1">
      <p:cViewPr>
        <p:scale>
          <a:sx n="75" d="100"/>
          <a:sy n="75" d="100"/>
        </p:scale>
        <p:origin x="1392" y="744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Malicious link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statistics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DD-422A-9AEA-D1E7EA64B8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identity deception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statistics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DD-422A-9AEA-D1E7EA64B8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credential harvester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statistics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7DD-422A-9AEA-D1E7EA64B82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 impersonation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statistics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7DD-422A-9AEA-D1E7EA64B82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malicious attachment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statistics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7DD-422A-9AEA-D1E7EA64B8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4801296"/>
        <c:axId val="124803696"/>
      </c:barChart>
      <c:catAx>
        <c:axId val="124801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803696"/>
        <c:crosses val="autoZero"/>
        <c:auto val="1"/>
        <c:lblAlgn val="ctr"/>
        <c:lblOffset val="100"/>
        <c:noMultiLvlLbl val="0"/>
      </c:catAx>
      <c:valAx>
        <c:axId val="12480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801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79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311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01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70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083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30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96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101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14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81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0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3B3B3B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52974"/>
            <a:ext cx="9144000" cy="777557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30532"/>
            <a:ext cx="9144000" cy="35297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2396868" y="4509548"/>
            <a:ext cx="1490134" cy="837037"/>
          </a:xfrm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427490" y="2881403"/>
            <a:ext cx="1490134" cy="837037"/>
          </a:xfrm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6335623" y="4509548"/>
            <a:ext cx="1490134" cy="837037"/>
          </a:xfrm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366245" y="2881403"/>
            <a:ext cx="1490134" cy="837037"/>
          </a:xfrm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10274377" y="4509548"/>
            <a:ext cx="1490134" cy="837037"/>
          </a:xfrm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8304999" y="2881403"/>
            <a:ext cx="1490134" cy="837037"/>
          </a:xfrm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3046337" y="4014478"/>
            <a:ext cx="191194" cy="1911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1076959" y="4014478"/>
            <a:ext cx="191194" cy="1911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5015715" y="4014478"/>
            <a:ext cx="191194" cy="1911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 userDrawn="1"/>
        </p:nvSpPr>
        <p:spPr>
          <a:xfrm>
            <a:off x="6985093" y="4014478"/>
            <a:ext cx="191194" cy="1911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8954471" y="4014478"/>
            <a:ext cx="191194" cy="1911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10923847" y="4017366"/>
            <a:ext cx="191194" cy="1911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 userDrawn="1"/>
        </p:nvSpPr>
        <p:spPr>
          <a:xfrm>
            <a:off x="1017337" y="3952019"/>
            <a:ext cx="321888" cy="3218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2980307" y="3949131"/>
            <a:ext cx="321888" cy="3218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 userDrawn="1"/>
        </p:nvSpPr>
        <p:spPr>
          <a:xfrm>
            <a:off x="4950368" y="3949131"/>
            <a:ext cx="321888" cy="3218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919747" y="3949131"/>
            <a:ext cx="321888" cy="3218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8889122" y="3949131"/>
            <a:ext cx="321888" cy="3218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 userDrawn="1"/>
        </p:nvSpPr>
        <p:spPr>
          <a:xfrm>
            <a:off x="10858499" y="3949131"/>
            <a:ext cx="321888" cy="3218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endCxn id="44" idx="2"/>
          </p:cNvCxnSpPr>
          <p:nvPr userDrawn="1"/>
        </p:nvCxnSpPr>
        <p:spPr>
          <a:xfrm flipV="1">
            <a:off x="0" y="4110075"/>
            <a:ext cx="945581" cy="10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 userDrawn="1"/>
        </p:nvSpPr>
        <p:spPr>
          <a:xfrm>
            <a:off x="945581" y="3883100"/>
            <a:ext cx="453950" cy="4539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6" name="Straight Connector 45"/>
          <p:cNvCxnSpPr>
            <a:endCxn id="48" idx="2"/>
          </p:cNvCxnSpPr>
          <p:nvPr userDrawn="1"/>
        </p:nvCxnSpPr>
        <p:spPr>
          <a:xfrm flipV="1">
            <a:off x="1398846" y="4110075"/>
            <a:ext cx="1515430" cy="10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 userDrawn="1"/>
        </p:nvSpPr>
        <p:spPr>
          <a:xfrm>
            <a:off x="2914276" y="3883100"/>
            <a:ext cx="453950" cy="4539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Oval 49"/>
          <p:cNvSpPr/>
          <p:nvPr userDrawn="1"/>
        </p:nvSpPr>
        <p:spPr>
          <a:xfrm>
            <a:off x="4882971" y="3883100"/>
            <a:ext cx="453950" cy="4539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/>
          <p:nvPr userDrawn="1"/>
        </p:nvCxnSpPr>
        <p:spPr>
          <a:xfrm flipV="1">
            <a:off x="3367884" y="4110075"/>
            <a:ext cx="1515430" cy="10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 userDrawn="1"/>
        </p:nvSpPr>
        <p:spPr>
          <a:xfrm>
            <a:off x="6851666" y="3883100"/>
            <a:ext cx="453950" cy="4539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/>
          <p:nvPr userDrawn="1"/>
        </p:nvCxnSpPr>
        <p:spPr>
          <a:xfrm flipV="1">
            <a:off x="5336236" y="4110075"/>
            <a:ext cx="1515430" cy="10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 userDrawn="1"/>
        </p:nvSpPr>
        <p:spPr>
          <a:xfrm>
            <a:off x="8822408" y="3883100"/>
            <a:ext cx="453950" cy="4539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 userDrawn="1"/>
        </p:nvCxnSpPr>
        <p:spPr>
          <a:xfrm flipV="1">
            <a:off x="7306978" y="4110075"/>
            <a:ext cx="1515430" cy="10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 userDrawn="1"/>
        </p:nvSpPr>
        <p:spPr>
          <a:xfrm>
            <a:off x="10793153" y="3883100"/>
            <a:ext cx="453950" cy="4539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/>
          <p:cNvCxnSpPr/>
          <p:nvPr userDrawn="1"/>
        </p:nvCxnSpPr>
        <p:spPr>
          <a:xfrm flipV="1">
            <a:off x="9276353" y="4110075"/>
            <a:ext cx="1515430" cy="10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6"/>
          </p:cNvCxnSpPr>
          <p:nvPr userDrawn="1"/>
        </p:nvCxnSpPr>
        <p:spPr>
          <a:xfrm>
            <a:off x="11247103" y="4110075"/>
            <a:ext cx="9448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 userDrawn="1"/>
        </p:nvSpPr>
        <p:spPr>
          <a:xfrm>
            <a:off x="4882971" y="2253819"/>
            <a:ext cx="453950" cy="453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/>
          <p:cNvSpPr/>
          <p:nvPr userDrawn="1"/>
        </p:nvSpPr>
        <p:spPr>
          <a:xfrm>
            <a:off x="8822408" y="2253819"/>
            <a:ext cx="453950" cy="453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Oval 66"/>
          <p:cNvSpPr/>
          <p:nvPr userDrawn="1"/>
        </p:nvSpPr>
        <p:spPr>
          <a:xfrm>
            <a:off x="2914276" y="5519083"/>
            <a:ext cx="453950" cy="453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Oval 67"/>
          <p:cNvSpPr/>
          <p:nvPr userDrawn="1"/>
        </p:nvSpPr>
        <p:spPr>
          <a:xfrm>
            <a:off x="6851666" y="5519083"/>
            <a:ext cx="453950" cy="453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Oval 68"/>
          <p:cNvSpPr/>
          <p:nvPr userDrawn="1"/>
        </p:nvSpPr>
        <p:spPr>
          <a:xfrm>
            <a:off x="10793153" y="5519083"/>
            <a:ext cx="453950" cy="453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Freeform 28"/>
          <p:cNvSpPr>
            <a:spLocks noChangeArrowheads="1"/>
          </p:cNvSpPr>
          <p:nvPr userDrawn="1"/>
        </p:nvSpPr>
        <p:spPr bwMode="auto">
          <a:xfrm rot="2700000">
            <a:off x="5031043" y="2299820"/>
            <a:ext cx="157806" cy="36194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2" name="Freeform 28"/>
          <p:cNvSpPr>
            <a:spLocks noChangeArrowheads="1"/>
          </p:cNvSpPr>
          <p:nvPr userDrawn="1"/>
        </p:nvSpPr>
        <p:spPr bwMode="auto">
          <a:xfrm rot="2700000">
            <a:off x="8980818" y="2299820"/>
            <a:ext cx="157806" cy="36194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5" name="Freeform 28"/>
          <p:cNvSpPr>
            <a:spLocks noChangeArrowheads="1"/>
          </p:cNvSpPr>
          <p:nvPr userDrawn="1"/>
        </p:nvSpPr>
        <p:spPr bwMode="auto">
          <a:xfrm rot="2700000">
            <a:off x="3062348" y="5564019"/>
            <a:ext cx="157806" cy="36194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7" name="Freeform 28"/>
          <p:cNvSpPr>
            <a:spLocks noChangeArrowheads="1"/>
          </p:cNvSpPr>
          <p:nvPr userDrawn="1"/>
        </p:nvSpPr>
        <p:spPr bwMode="auto">
          <a:xfrm rot="2700000">
            <a:off x="6999738" y="5564019"/>
            <a:ext cx="157806" cy="36194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8" name="Freeform 28"/>
          <p:cNvSpPr>
            <a:spLocks noChangeArrowheads="1"/>
          </p:cNvSpPr>
          <p:nvPr userDrawn="1"/>
        </p:nvSpPr>
        <p:spPr bwMode="auto">
          <a:xfrm rot="2700000">
            <a:off x="10940540" y="5564019"/>
            <a:ext cx="157806" cy="36194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4" name="Oval 63"/>
          <p:cNvSpPr/>
          <p:nvPr userDrawn="1"/>
        </p:nvSpPr>
        <p:spPr>
          <a:xfrm>
            <a:off x="945581" y="2253819"/>
            <a:ext cx="453950" cy="453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Freeform 28"/>
          <p:cNvSpPr>
            <a:spLocks noChangeArrowheads="1"/>
          </p:cNvSpPr>
          <p:nvPr userDrawn="1"/>
        </p:nvSpPr>
        <p:spPr bwMode="auto">
          <a:xfrm rot="2700000">
            <a:off x="1093652" y="2299820"/>
            <a:ext cx="157806" cy="361948"/>
          </a:xfrm>
          <a:custGeom>
            <a:avLst/>
            <a:gdLst>
              <a:gd name="T0" fmla="*/ 64700846 w 1035"/>
              <a:gd name="T1" fmla="*/ 3492788 h 2379"/>
              <a:gd name="T2" fmla="*/ 24685170 w 1035"/>
              <a:gd name="T3" fmla="*/ 95988916 h 2379"/>
              <a:gd name="T4" fmla="*/ 0 w 1035"/>
              <a:gd name="T5" fmla="*/ 187061815 h 2379"/>
              <a:gd name="T6" fmla="*/ 34039474 w 1035"/>
              <a:gd name="T7" fmla="*/ 212546473 h 2379"/>
              <a:gd name="T8" fmla="*/ 34299356 w 1035"/>
              <a:gd name="T9" fmla="*/ 215651534 h 2379"/>
              <a:gd name="T10" fmla="*/ 36378051 w 1035"/>
              <a:gd name="T11" fmla="*/ 218885357 h 2379"/>
              <a:gd name="T12" fmla="*/ 42614133 w 1035"/>
              <a:gd name="T13" fmla="*/ 238290096 h 2379"/>
              <a:gd name="T14" fmla="*/ 44173424 w 1035"/>
              <a:gd name="T15" fmla="*/ 240877587 h 2379"/>
              <a:gd name="T16" fmla="*/ 67039422 w 1035"/>
              <a:gd name="T17" fmla="*/ 245664120 h 2379"/>
              <a:gd name="T18" fmla="*/ 89905779 w 1035"/>
              <a:gd name="T19" fmla="*/ 240877587 h 2379"/>
              <a:gd name="T20" fmla="*/ 91464710 w 1035"/>
              <a:gd name="T21" fmla="*/ 238290096 h 2379"/>
              <a:gd name="T22" fmla="*/ 97961035 w 1035"/>
              <a:gd name="T23" fmla="*/ 218885357 h 2379"/>
              <a:gd name="T24" fmla="*/ 100039729 w 1035"/>
              <a:gd name="T25" fmla="*/ 215651534 h 2379"/>
              <a:gd name="T26" fmla="*/ 100299611 w 1035"/>
              <a:gd name="T27" fmla="*/ 212546473 h 2379"/>
              <a:gd name="T28" fmla="*/ 134339086 w 1035"/>
              <a:gd name="T29" fmla="*/ 186802850 h 2379"/>
              <a:gd name="T30" fmla="*/ 109913797 w 1035"/>
              <a:gd name="T31" fmla="*/ 95729951 h 2379"/>
              <a:gd name="T32" fmla="*/ 69637880 w 1035"/>
              <a:gd name="T33" fmla="*/ 3492788 h 2379"/>
              <a:gd name="T34" fmla="*/ 67819067 w 1035"/>
              <a:gd name="T35" fmla="*/ 13583425 h 2379"/>
              <a:gd name="T36" fmla="*/ 102118423 w 1035"/>
              <a:gd name="T37" fmla="*/ 95988916 h 2379"/>
              <a:gd name="T38" fmla="*/ 97961035 w 1035"/>
              <a:gd name="T39" fmla="*/ 160283052 h 2379"/>
              <a:gd name="T40" fmla="*/ 90165661 w 1035"/>
              <a:gd name="T41" fmla="*/ 214098824 h 2379"/>
              <a:gd name="T42" fmla="*/ 45732355 w 1035"/>
              <a:gd name="T43" fmla="*/ 214098824 h 2379"/>
              <a:gd name="T44" fmla="*/ 38067102 w 1035"/>
              <a:gd name="T45" fmla="*/ 160800622 h 2379"/>
              <a:gd name="T46" fmla="*/ 33779593 w 1035"/>
              <a:gd name="T47" fmla="*/ 95988916 h 2379"/>
              <a:gd name="T48" fmla="*/ 67819067 w 1035"/>
              <a:gd name="T49" fmla="*/ 13583425 h 2379"/>
              <a:gd name="T50" fmla="*/ 52098559 w 1035"/>
              <a:gd name="T51" fmla="*/ 109960069 h 2379"/>
              <a:gd name="T52" fmla="*/ 83539575 w 1035"/>
              <a:gd name="T53" fmla="*/ 78783219 h 2379"/>
              <a:gd name="T54" fmla="*/ 58204881 w 1035"/>
              <a:gd name="T55" fmla="*/ 85122103 h 2379"/>
              <a:gd name="T56" fmla="*/ 77173372 w 1035"/>
              <a:gd name="T57" fmla="*/ 103880150 h 2379"/>
              <a:gd name="T58" fmla="*/ 58204881 w 1035"/>
              <a:gd name="T59" fmla="*/ 85122103 h 2379"/>
              <a:gd name="T60" fmla="*/ 29492083 w 1035"/>
              <a:gd name="T61" fmla="*/ 170115084 h 2379"/>
              <a:gd name="T62" fmla="*/ 11432999 w 1035"/>
              <a:gd name="T63" fmla="*/ 215651534 h 2379"/>
              <a:gd name="T64" fmla="*/ 48720455 w 1035"/>
              <a:gd name="T65" fmla="*/ 223930856 h 2379"/>
              <a:gd name="T66" fmla="*/ 87047440 w 1035"/>
              <a:gd name="T67" fmla="*/ 223930856 h 2379"/>
              <a:gd name="T68" fmla="*/ 83539575 w 1035"/>
              <a:gd name="T69" fmla="*/ 235056273 h 2379"/>
              <a:gd name="T70" fmla="*/ 52098559 w 1035"/>
              <a:gd name="T71" fmla="*/ 235056273 h 2379"/>
              <a:gd name="T72" fmla="*/ 48720455 w 1035"/>
              <a:gd name="T73" fmla="*/ 223930856 h 2379"/>
              <a:gd name="T74" fmla="*/ 126413591 w 1035"/>
              <a:gd name="T75" fmla="*/ 190295998 h 2379"/>
              <a:gd name="T76" fmla="*/ 102638187 w 1035"/>
              <a:gd name="T77" fmla="*/ 202973766 h 2379"/>
              <a:gd name="T78" fmla="*/ 50799510 w 1035"/>
              <a:gd name="T79" fmla="*/ 250709259 h 2379"/>
              <a:gd name="T80" fmla="*/ 49759983 w 1035"/>
              <a:gd name="T81" fmla="*/ 286672642 h 2379"/>
              <a:gd name="T82" fmla="*/ 67819067 w 1035"/>
              <a:gd name="T83" fmla="*/ 307629731 h 2379"/>
              <a:gd name="T84" fmla="*/ 90165661 w 1035"/>
              <a:gd name="T85" fmla="*/ 272183919 h 2379"/>
              <a:gd name="T86" fmla="*/ 76134205 w 1035"/>
              <a:gd name="T87" fmla="*/ 252003004 h 2379"/>
              <a:gd name="T88" fmla="*/ 68078949 w 1035"/>
              <a:gd name="T89" fmla="*/ 294693358 h 2379"/>
              <a:gd name="T90" fmla="*/ 54826777 w 1035"/>
              <a:gd name="T91" fmla="*/ 273477664 h 2379"/>
              <a:gd name="T92" fmla="*/ 50799510 w 1035"/>
              <a:gd name="T93" fmla="*/ 250709259 h 2379"/>
              <a:gd name="T94" fmla="*/ 84059339 w 1035"/>
              <a:gd name="T95" fmla="*/ 236091053 h 2379"/>
              <a:gd name="T96" fmla="*/ 84059339 w 1035"/>
              <a:gd name="T97" fmla="*/ 235573483 h 237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35" h="2379">
                <a:moveTo>
                  <a:pt x="522" y="0"/>
                </a:moveTo>
                <a:lnTo>
                  <a:pt x="498" y="27"/>
                </a:lnTo>
                <a:cubicBezTo>
                  <a:pt x="498" y="27"/>
                  <a:pt x="321" y="207"/>
                  <a:pt x="235" y="465"/>
                </a:cubicBezTo>
                <a:cubicBezTo>
                  <a:pt x="207" y="547"/>
                  <a:pt x="190" y="641"/>
                  <a:pt x="190" y="742"/>
                </a:cubicBezTo>
                <a:cubicBezTo>
                  <a:pt x="190" y="865"/>
                  <a:pt x="205" y="1053"/>
                  <a:pt x="221" y="1227"/>
                </a:cubicBezTo>
                <a:lnTo>
                  <a:pt x="0" y="1446"/>
                </a:lnTo>
                <a:lnTo>
                  <a:pt x="31" y="1782"/>
                </a:lnTo>
                <a:lnTo>
                  <a:pt x="262" y="1643"/>
                </a:lnTo>
                <a:cubicBezTo>
                  <a:pt x="262" y="1645"/>
                  <a:pt x="264" y="1661"/>
                  <a:pt x="264" y="1661"/>
                </a:cubicBezTo>
                <a:lnTo>
                  <a:pt x="264" y="1667"/>
                </a:lnTo>
                <a:lnTo>
                  <a:pt x="266" y="1674"/>
                </a:lnTo>
                <a:cubicBezTo>
                  <a:pt x="266" y="1674"/>
                  <a:pt x="272" y="1684"/>
                  <a:pt x="280" y="1692"/>
                </a:cubicBezTo>
                <a:cubicBezTo>
                  <a:pt x="285" y="1694"/>
                  <a:pt x="289" y="1698"/>
                  <a:pt x="293" y="1700"/>
                </a:cubicBezTo>
                <a:lnTo>
                  <a:pt x="328" y="1842"/>
                </a:lnTo>
                <a:cubicBezTo>
                  <a:pt x="328" y="1842"/>
                  <a:pt x="330" y="1848"/>
                  <a:pt x="332" y="1852"/>
                </a:cubicBezTo>
                <a:cubicBezTo>
                  <a:pt x="334" y="1856"/>
                  <a:pt x="338" y="1858"/>
                  <a:pt x="340" y="1862"/>
                </a:cubicBezTo>
                <a:cubicBezTo>
                  <a:pt x="348" y="1868"/>
                  <a:pt x="356" y="1874"/>
                  <a:pt x="371" y="1880"/>
                </a:cubicBezTo>
                <a:cubicBezTo>
                  <a:pt x="397" y="1891"/>
                  <a:pt x="440" y="1899"/>
                  <a:pt x="516" y="1899"/>
                </a:cubicBezTo>
                <a:cubicBezTo>
                  <a:pt x="592" y="1899"/>
                  <a:pt x="635" y="1893"/>
                  <a:pt x="661" y="1880"/>
                </a:cubicBezTo>
                <a:cubicBezTo>
                  <a:pt x="676" y="1874"/>
                  <a:pt x="684" y="1868"/>
                  <a:pt x="692" y="1862"/>
                </a:cubicBezTo>
                <a:cubicBezTo>
                  <a:pt x="696" y="1858"/>
                  <a:pt x="698" y="1856"/>
                  <a:pt x="700" y="1852"/>
                </a:cubicBezTo>
                <a:cubicBezTo>
                  <a:pt x="702" y="1848"/>
                  <a:pt x="704" y="1842"/>
                  <a:pt x="704" y="1842"/>
                </a:cubicBezTo>
                <a:lnTo>
                  <a:pt x="741" y="1700"/>
                </a:lnTo>
                <a:cubicBezTo>
                  <a:pt x="745" y="1698"/>
                  <a:pt x="749" y="1694"/>
                  <a:pt x="754" y="1692"/>
                </a:cubicBezTo>
                <a:cubicBezTo>
                  <a:pt x="762" y="1684"/>
                  <a:pt x="768" y="1674"/>
                  <a:pt x="768" y="1674"/>
                </a:cubicBezTo>
                <a:lnTo>
                  <a:pt x="770" y="1667"/>
                </a:lnTo>
                <a:lnTo>
                  <a:pt x="770" y="1661"/>
                </a:lnTo>
                <a:cubicBezTo>
                  <a:pt x="770" y="1661"/>
                  <a:pt x="772" y="1647"/>
                  <a:pt x="772" y="1643"/>
                </a:cubicBezTo>
                <a:lnTo>
                  <a:pt x="1001" y="1780"/>
                </a:lnTo>
                <a:lnTo>
                  <a:pt x="1034" y="1444"/>
                </a:lnTo>
                <a:lnTo>
                  <a:pt x="815" y="1225"/>
                </a:lnTo>
                <a:cubicBezTo>
                  <a:pt x="831" y="1049"/>
                  <a:pt x="846" y="860"/>
                  <a:pt x="846" y="740"/>
                </a:cubicBezTo>
                <a:cubicBezTo>
                  <a:pt x="846" y="639"/>
                  <a:pt x="827" y="547"/>
                  <a:pt x="799" y="465"/>
                </a:cubicBezTo>
                <a:cubicBezTo>
                  <a:pt x="713" y="209"/>
                  <a:pt x="536" y="27"/>
                  <a:pt x="536" y="27"/>
                </a:cubicBezTo>
                <a:lnTo>
                  <a:pt x="522" y="0"/>
                </a:lnTo>
                <a:close/>
                <a:moveTo>
                  <a:pt x="522" y="105"/>
                </a:moveTo>
                <a:cubicBezTo>
                  <a:pt x="557" y="144"/>
                  <a:pt x="674" y="281"/>
                  <a:pt x="743" y="488"/>
                </a:cubicBezTo>
                <a:cubicBezTo>
                  <a:pt x="770" y="566"/>
                  <a:pt x="786" y="649"/>
                  <a:pt x="786" y="742"/>
                </a:cubicBezTo>
                <a:cubicBezTo>
                  <a:pt x="786" y="860"/>
                  <a:pt x="772" y="1053"/>
                  <a:pt x="754" y="1229"/>
                </a:cubicBezTo>
                <a:cubicBezTo>
                  <a:pt x="754" y="1233"/>
                  <a:pt x="754" y="1235"/>
                  <a:pt x="754" y="1239"/>
                </a:cubicBezTo>
                <a:cubicBezTo>
                  <a:pt x="735" y="1446"/>
                  <a:pt x="713" y="1631"/>
                  <a:pt x="713" y="1643"/>
                </a:cubicBezTo>
                <a:cubicBezTo>
                  <a:pt x="708" y="1645"/>
                  <a:pt x="704" y="1649"/>
                  <a:pt x="694" y="1655"/>
                </a:cubicBezTo>
                <a:cubicBezTo>
                  <a:pt x="670" y="1665"/>
                  <a:pt x="618" y="1678"/>
                  <a:pt x="524" y="1678"/>
                </a:cubicBezTo>
                <a:cubicBezTo>
                  <a:pt x="430" y="1678"/>
                  <a:pt x="377" y="1665"/>
                  <a:pt x="352" y="1655"/>
                </a:cubicBezTo>
                <a:cubicBezTo>
                  <a:pt x="342" y="1651"/>
                  <a:pt x="336" y="1647"/>
                  <a:pt x="334" y="1643"/>
                </a:cubicBezTo>
                <a:cubicBezTo>
                  <a:pt x="332" y="1631"/>
                  <a:pt x="311" y="1450"/>
                  <a:pt x="293" y="1243"/>
                </a:cubicBezTo>
                <a:cubicBezTo>
                  <a:pt x="293" y="1239"/>
                  <a:pt x="293" y="1235"/>
                  <a:pt x="291" y="1229"/>
                </a:cubicBezTo>
                <a:cubicBezTo>
                  <a:pt x="274" y="1053"/>
                  <a:pt x="260" y="863"/>
                  <a:pt x="260" y="742"/>
                </a:cubicBezTo>
                <a:cubicBezTo>
                  <a:pt x="260" y="649"/>
                  <a:pt x="276" y="566"/>
                  <a:pt x="303" y="488"/>
                </a:cubicBezTo>
                <a:cubicBezTo>
                  <a:pt x="371" y="281"/>
                  <a:pt x="487" y="144"/>
                  <a:pt x="522" y="105"/>
                </a:cubicBezTo>
                <a:close/>
                <a:moveTo>
                  <a:pt x="401" y="609"/>
                </a:moveTo>
                <a:cubicBezTo>
                  <a:pt x="334" y="676"/>
                  <a:pt x="334" y="785"/>
                  <a:pt x="401" y="850"/>
                </a:cubicBezTo>
                <a:cubicBezTo>
                  <a:pt x="469" y="918"/>
                  <a:pt x="577" y="918"/>
                  <a:pt x="643" y="850"/>
                </a:cubicBezTo>
                <a:cubicBezTo>
                  <a:pt x="711" y="783"/>
                  <a:pt x="711" y="674"/>
                  <a:pt x="643" y="609"/>
                </a:cubicBezTo>
                <a:cubicBezTo>
                  <a:pt x="577" y="541"/>
                  <a:pt x="467" y="541"/>
                  <a:pt x="401" y="609"/>
                </a:cubicBezTo>
                <a:close/>
                <a:moveTo>
                  <a:pt x="448" y="658"/>
                </a:moveTo>
                <a:cubicBezTo>
                  <a:pt x="489" y="617"/>
                  <a:pt x="553" y="617"/>
                  <a:pt x="594" y="658"/>
                </a:cubicBezTo>
                <a:cubicBezTo>
                  <a:pt x="635" y="699"/>
                  <a:pt x="635" y="762"/>
                  <a:pt x="594" y="803"/>
                </a:cubicBezTo>
                <a:cubicBezTo>
                  <a:pt x="553" y="844"/>
                  <a:pt x="489" y="844"/>
                  <a:pt x="448" y="803"/>
                </a:cubicBezTo>
                <a:cubicBezTo>
                  <a:pt x="407" y="762"/>
                  <a:pt x="409" y="697"/>
                  <a:pt x="448" y="658"/>
                </a:cubicBezTo>
                <a:close/>
                <a:moveTo>
                  <a:pt x="72" y="1471"/>
                </a:moveTo>
                <a:lnTo>
                  <a:pt x="227" y="1315"/>
                </a:lnTo>
                <a:cubicBezTo>
                  <a:pt x="237" y="1418"/>
                  <a:pt x="248" y="1506"/>
                  <a:pt x="254" y="1569"/>
                </a:cubicBezTo>
                <a:lnTo>
                  <a:pt x="88" y="1667"/>
                </a:lnTo>
                <a:lnTo>
                  <a:pt x="72" y="1471"/>
                </a:lnTo>
                <a:close/>
                <a:moveTo>
                  <a:pt x="375" y="1731"/>
                </a:moveTo>
                <a:cubicBezTo>
                  <a:pt x="412" y="1739"/>
                  <a:pt x="457" y="1745"/>
                  <a:pt x="522" y="1745"/>
                </a:cubicBezTo>
                <a:cubicBezTo>
                  <a:pt x="588" y="1745"/>
                  <a:pt x="635" y="1739"/>
                  <a:pt x="670" y="1731"/>
                </a:cubicBezTo>
                <a:lnTo>
                  <a:pt x="649" y="1815"/>
                </a:lnTo>
                <a:cubicBezTo>
                  <a:pt x="649" y="1815"/>
                  <a:pt x="649" y="1815"/>
                  <a:pt x="643" y="1817"/>
                </a:cubicBezTo>
                <a:cubicBezTo>
                  <a:pt x="629" y="1823"/>
                  <a:pt x="594" y="1831"/>
                  <a:pt x="522" y="1831"/>
                </a:cubicBezTo>
                <a:cubicBezTo>
                  <a:pt x="450" y="1831"/>
                  <a:pt x="416" y="1823"/>
                  <a:pt x="401" y="1817"/>
                </a:cubicBezTo>
                <a:cubicBezTo>
                  <a:pt x="397" y="1815"/>
                  <a:pt x="397" y="1815"/>
                  <a:pt x="395" y="1815"/>
                </a:cubicBezTo>
                <a:lnTo>
                  <a:pt x="375" y="1731"/>
                </a:lnTo>
                <a:close/>
                <a:moveTo>
                  <a:pt x="817" y="1315"/>
                </a:moveTo>
                <a:lnTo>
                  <a:pt x="973" y="1471"/>
                </a:lnTo>
                <a:lnTo>
                  <a:pt x="954" y="1667"/>
                </a:lnTo>
                <a:lnTo>
                  <a:pt x="790" y="1569"/>
                </a:lnTo>
                <a:cubicBezTo>
                  <a:pt x="797" y="1506"/>
                  <a:pt x="807" y="1420"/>
                  <a:pt x="817" y="1315"/>
                </a:cubicBezTo>
                <a:close/>
                <a:moveTo>
                  <a:pt x="391" y="1938"/>
                </a:moveTo>
                <a:cubicBezTo>
                  <a:pt x="383" y="2007"/>
                  <a:pt x="350" y="2048"/>
                  <a:pt x="350" y="2112"/>
                </a:cubicBezTo>
                <a:cubicBezTo>
                  <a:pt x="350" y="2145"/>
                  <a:pt x="360" y="2179"/>
                  <a:pt x="383" y="2216"/>
                </a:cubicBezTo>
                <a:cubicBezTo>
                  <a:pt x="405" y="2255"/>
                  <a:pt x="442" y="2298"/>
                  <a:pt x="498" y="2354"/>
                </a:cubicBezTo>
                <a:lnTo>
                  <a:pt x="522" y="2378"/>
                </a:lnTo>
                <a:lnTo>
                  <a:pt x="547" y="2354"/>
                </a:lnTo>
                <a:cubicBezTo>
                  <a:pt x="657" y="2243"/>
                  <a:pt x="694" y="2170"/>
                  <a:pt x="694" y="2104"/>
                </a:cubicBezTo>
                <a:cubicBezTo>
                  <a:pt x="694" y="2039"/>
                  <a:pt x="661" y="1995"/>
                  <a:pt x="653" y="1938"/>
                </a:cubicBezTo>
                <a:lnTo>
                  <a:pt x="586" y="1948"/>
                </a:lnTo>
                <a:cubicBezTo>
                  <a:pt x="598" y="2022"/>
                  <a:pt x="625" y="2065"/>
                  <a:pt x="627" y="2106"/>
                </a:cubicBezTo>
                <a:cubicBezTo>
                  <a:pt x="627" y="2141"/>
                  <a:pt x="600" y="2194"/>
                  <a:pt x="524" y="2278"/>
                </a:cubicBezTo>
                <a:cubicBezTo>
                  <a:pt x="489" y="2241"/>
                  <a:pt x="459" y="2206"/>
                  <a:pt x="444" y="2181"/>
                </a:cubicBezTo>
                <a:cubicBezTo>
                  <a:pt x="426" y="2151"/>
                  <a:pt x="422" y="2132"/>
                  <a:pt x="422" y="2114"/>
                </a:cubicBezTo>
                <a:cubicBezTo>
                  <a:pt x="422" y="2077"/>
                  <a:pt x="450" y="2032"/>
                  <a:pt x="461" y="1948"/>
                </a:cubicBezTo>
                <a:lnTo>
                  <a:pt x="391" y="1938"/>
                </a:lnTo>
                <a:close/>
                <a:moveTo>
                  <a:pt x="647" y="1821"/>
                </a:moveTo>
                <a:lnTo>
                  <a:pt x="647" y="1825"/>
                </a:lnTo>
                <a:cubicBezTo>
                  <a:pt x="645" y="1823"/>
                  <a:pt x="647" y="1823"/>
                  <a:pt x="647" y="18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1C4201-81B2-8D47-BC8A-6A926E8D98A1}"/>
              </a:ext>
            </a:extLst>
          </p:cNvPr>
          <p:cNvCxnSpPr>
            <a:stCxn id="44" idx="0"/>
            <a:endCxn id="22" idx="2"/>
          </p:cNvCxnSpPr>
          <p:nvPr userDrawn="1"/>
        </p:nvCxnSpPr>
        <p:spPr>
          <a:xfrm flipV="1">
            <a:off x="1172556" y="3718440"/>
            <a:ext cx="1" cy="1646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81A5F4E-34B3-4D4F-A0DC-3D23C413306E}"/>
              </a:ext>
            </a:extLst>
          </p:cNvPr>
          <p:cNvCxnSpPr/>
          <p:nvPr userDrawn="1"/>
        </p:nvCxnSpPr>
        <p:spPr>
          <a:xfrm flipV="1">
            <a:off x="3144695" y="4341220"/>
            <a:ext cx="1" cy="1646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314B171-8897-7A4E-8AA4-DAF25C6788E9}"/>
              </a:ext>
            </a:extLst>
          </p:cNvPr>
          <p:cNvCxnSpPr/>
          <p:nvPr userDrawn="1"/>
        </p:nvCxnSpPr>
        <p:spPr>
          <a:xfrm flipV="1">
            <a:off x="5106948" y="3718440"/>
            <a:ext cx="1" cy="1646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6E4B8D8-B083-5D42-A38A-D741891F5BCF}"/>
              </a:ext>
            </a:extLst>
          </p:cNvPr>
          <p:cNvCxnSpPr/>
          <p:nvPr userDrawn="1"/>
        </p:nvCxnSpPr>
        <p:spPr>
          <a:xfrm flipV="1">
            <a:off x="7079087" y="4341220"/>
            <a:ext cx="1" cy="1646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C602E1-5556-6841-A375-D7774DBB7171}"/>
              </a:ext>
            </a:extLst>
          </p:cNvPr>
          <p:cNvCxnSpPr/>
          <p:nvPr userDrawn="1"/>
        </p:nvCxnSpPr>
        <p:spPr>
          <a:xfrm flipV="1">
            <a:off x="9051225" y="3718440"/>
            <a:ext cx="1" cy="1646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4A89A41-5C7F-4D49-813D-6C31FF92DDC2}"/>
              </a:ext>
            </a:extLst>
          </p:cNvPr>
          <p:cNvCxnSpPr/>
          <p:nvPr userDrawn="1"/>
        </p:nvCxnSpPr>
        <p:spPr>
          <a:xfrm flipV="1">
            <a:off x="11023364" y="4341220"/>
            <a:ext cx="1" cy="1646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0228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DBD5F-C6EC-485E-8ECE-A5152736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BB0E32-0304-4451-ADB8-C044457D5B85}" type="datetimeFigureOut">
              <a:rPr lang="en-US" smtClean="0"/>
              <a:pPr/>
              <a:t>6/23/2024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6C0BE6-E24A-4679-B786-AAB41ADC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B9417-93D4-4C41-8E0E-1553E0B5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64F31B-23FA-4075-AF7D-6228CFD12F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FA4E54-980F-4851-9891-2A4B8772FE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0613" y="2401888"/>
            <a:ext cx="7470775" cy="20542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B14C9AD-D4E3-433C-80D7-EAEAA354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0262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08193-1216-4245-8C17-9B6C4A406926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89387-CE62-5244-AE07-747C4C7A76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70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.xml"/><Relationship Id="rId7" Type="http://schemas.openxmlformats.org/officeDocument/2006/relationships/slide" Target="slide1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slide" Target="slide7.xml"/><Relationship Id="rId4" Type="http://schemas.openxmlformats.org/officeDocument/2006/relationships/image" Target="../media/image16.png"/><Relationship Id="rId9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foto.wuestenigel.com/ip-address-text-over-electronic-circuit-board-background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oto.wuestenigel.com/ip-address-text-over-electronic-circuit-board-background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openclipart.org/detail/3040/fwd__bubble_hand_drawn-by-rejon-17766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brightnessContrast bright="-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B3EAB8-3612-E2F8-DDA8-FBAB8F2D0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70" y="253988"/>
            <a:ext cx="10515600" cy="1458119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dirty="0">
                <a:solidFill>
                  <a:srgbClr val="2E42D2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Copperplate Gothic Bold" panose="020E0705020206020404" pitchFamily="34" charset="0"/>
              </a:rPr>
              <a:t>Phishing Awareness Training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63B18FB-4528-BCB6-7543-5574E7EE0271}"/>
              </a:ext>
            </a:extLst>
          </p:cNvPr>
          <p:cNvSpPr txBox="1">
            <a:spLocks/>
          </p:cNvSpPr>
          <p:nvPr/>
        </p:nvSpPr>
        <p:spPr>
          <a:xfrm>
            <a:off x="4000328" y="5399881"/>
            <a:ext cx="11031124" cy="14581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F2C8F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Copperplate Gothic Bold" panose="020E0705020206020404" pitchFamily="34" charset="0"/>
                <a:ea typeface="+mj-ea"/>
                <a:cs typeface="+mj-cs"/>
              </a:rPr>
              <a:t>Task 3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Copperplate Gothic Bold" panose="020E0705020206020404" pitchFamily="34" charset="0"/>
                <a:ea typeface="+mj-ea"/>
                <a:cs typeface="+mj-cs"/>
              </a:rPr>
              <a:t>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F2C8F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Copperplate Gothic Bold" panose="020E0705020206020404" pitchFamily="34" charset="0"/>
                <a:ea typeface="+mj-ea"/>
                <a:cs typeface="+mj-cs"/>
              </a:rPr>
              <a:t>CodeAlpha’s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Copperplate Gothic Bold" panose="020E0705020206020404" pitchFamily="34" charset="0"/>
                <a:ea typeface="+mj-ea"/>
                <a:cs typeface="+mj-cs"/>
              </a:rPr>
              <a:t> cybersecurity training</a:t>
            </a:r>
          </a:p>
        </p:txBody>
      </p:sp>
    </p:spTree>
    <p:extLst>
      <p:ext uri="{BB962C8B-B14F-4D97-AF65-F5344CB8AC3E}">
        <p14:creationId xmlns:p14="http://schemas.microsoft.com/office/powerpoint/2010/main" val="314144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76393" y="2385173"/>
            <a:ext cx="6490350" cy="370426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dirty="0"/>
              <a:t>SMS Phishing (Smishing) :</a:t>
            </a:r>
          </a:p>
          <a:p>
            <a:pPr>
              <a:lnSpc>
                <a:spcPct val="90000"/>
              </a:lnSpc>
            </a:pPr>
            <a:endParaRPr lang="en-US" sz="2800" b="1" dirty="0"/>
          </a:p>
          <a:p>
            <a:pPr>
              <a:lnSpc>
                <a:spcPct val="90000"/>
              </a:lnSpc>
            </a:pPr>
            <a:r>
              <a:rPr lang="en-US" sz="2000" dirty="0"/>
              <a:t>A phishing campaign conducted through SMS messages instead of email. Smishing attacks are unlikely to result in a virus being downloaded directly. Instead, they usually lure the user into visiting a site that entices them to download malicious apps or content.</a:t>
            </a:r>
            <a:endParaRPr lang="en-US" sz="12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27C215-36B2-363D-4D23-80E1EDB99331}"/>
              </a:ext>
            </a:extLst>
          </p:cNvPr>
          <p:cNvSpPr txBox="1">
            <a:spLocks/>
          </p:cNvSpPr>
          <p:nvPr/>
        </p:nvSpPr>
        <p:spPr>
          <a:xfrm>
            <a:off x="1146627" y="-682443"/>
            <a:ext cx="7242629" cy="2495028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Phishing Attack Techniques</a:t>
            </a:r>
          </a:p>
        </p:txBody>
      </p:sp>
      <p:pic>
        <p:nvPicPr>
          <p:cNvPr id="4" name="Graphic 3" descr="Chat bubble with solid fill">
            <a:extLst>
              <a:ext uri="{FF2B5EF4-FFF2-40B4-BE49-F238E27FC236}">
                <a16:creationId xmlns:a16="http://schemas.microsoft.com/office/drawing/2014/main" id="{F9149347-6388-C22C-61E1-9B7201410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0570" y="2016272"/>
            <a:ext cx="2825456" cy="282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3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627C215-36B2-363D-4D23-80E1EDB99331}"/>
              </a:ext>
            </a:extLst>
          </p:cNvPr>
          <p:cNvSpPr txBox="1">
            <a:spLocks/>
          </p:cNvSpPr>
          <p:nvPr/>
        </p:nvSpPr>
        <p:spPr>
          <a:xfrm>
            <a:off x="1550564" y="1057274"/>
            <a:ext cx="9875463" cy="99974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b="1" kern="1200" cap="all" baseline="0" dirty="0">
                <a:latin typeface="+mj-lt"/>
                <a:ea typeface="+mj-ea"/>
                <a:cs typeface="+mj-cs"/>
              </a:rPr>
              <a:t>Phishing Attack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5829147" cy="3961593"/>
          </a:xfrm>
        </p:spPr>
        <p:txBody>
          <a:bodyPr vert="horz" lIns="91440" tIns="0" rIns="91440" bIns="0" rtlCol="0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Angler Phishing </a:t>
            </a:r>
            <a:r>
              <a:rPr lang="en-US" b="1" dirty="0"/>
              <a:t>: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Targets Social Media Users. Bad Actors will direct message disgruntled customers, pretending to be customer service agents, to obtain personal information or other account credentials</a:t>
            </a:r>
            <a:endParaRPr lang="en-US" b="1" dirty="0"/>
          </a:p>
        </p:txBody>
      </p:sp>
      <p:pic>
        <p:nvPicPr>
          <p:cNvPr id="5" name="Graphic 4" descr="Connections with solid fill">
            <a:extLst>
              <a:ext uri="{FF2B5EF4-FFF2-40B4-BE49-F238E27FC236}">
                <a16:creationId xmlns:a16="http://schemas.microsoft.com/office/drawing/2014/main" id="{BD6E0F09-7317-1126-6476-E58D7E564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0842" y="2541232"/>
            <a:ext cx="3485184" cy="34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93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350" y="1057274"/>
            <a:ext cx="8797300" cy="1012785"/>
          </a:xfrm>
        </p:spPr>
        <p:txBody>
          <a:bodyPr anchor="b">
            <a:normAutofit/>
          </a:bodyPr>
          <a:lstStyle/>
          <a:p>
            <a:r>
              <a:rPr lang="en-US" dirty="0"/>
              <a:t>How to Recognize Phishing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Magnifying Glass">
                <a:extLst>
                  <a:ext uri="{FF2B5EF4-FFF2-40B4-BE49-F238E27FC236}">
                    <a16:creationId xmlns:a16="http://schemas.microsoft.com/office/drawing/2014/main" id="{955E6688-E420-E950-8B46-C9CEF7EC0A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2327945"/>
                  </p:ext>
                </p:extLst>
              </p:nvPr>
            </p:nvGraphicFramePr>
            <p:xfrm rot="9616688">
              <a:off x="3201420" y="3098803"/>
              <a:ext cx="5789160" cy="2866476"/>
            </p:xfrm>
            <a:graphic>
              <a:graphicData uri="http://schemas.microsoft.com/office/drawing/2017/model3d">
                <am3d:model3d r:embed="rId3">
                  <am3d:spPr>
                    <a:xfrm rot="9616688">
                      <a:off x="0" y="0"/>
                      <a:ext cx="5789160" cy="2866476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563321" ay="1054734" az="77655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3961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Magnifying Glass">
                <a:extLst>
                  <a:ext uri="{FF2B5EF4-FFF2-40B4-BE49-F238E27FC236}">
                    <a16:creationId xmlns:a16="http://schemas.microsoft.com/office/drawing/2014/main" id="{955E6688-E420-E950-8B46-C9CEF7EC0A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9616688">
                <a:off x="3201420" y="3098803"/>
                <a:ext cx="5789160" cy="28664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694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/>
          <a:lstStyle/>
          <a:p>
            <a:r>
              <a:rPr lang="en-US" sz="3200" dirty="0"/>
              <a:t>How to Recognize Phishing?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399" y="2331791"/>
            <a:ext cx="8075055" cy="3721817"/>
          </a:xfrm>
        </p:spPr>
        <p:txBody>
          <a:bodyPr>
            <a:normAutofit/>
          </a:bodyPr>
          <a:lstStyle/>
          <a:p>
            <a:r>
              <a:rPr lang="en-US" sz="2000" dirty="0"/>
              <a:t>Typical characteristics of phishing messages make them easy to recognize: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Asks for Sensitive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Uses a Different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Contains Links that Don’t Match the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Includes Unsolicited Attachments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Is Not Personalized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Uses Poor Spelling and Grammar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Tries to Panic the Recipient</a:t>
            </a:r>
          </a:p>
          <a:p>
            <a:endParaRPr lang="en-US" sz="2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Magnifying Glass">
                <a:extLst>
                  <a:ext uri="{FF2B5EF4-FFF2-40B4-BE49-F238E27FC236}">
                    <a16:creationId xmlns:a16="http://schemas.microsoft.com/office/drawing/2014/main" id="{67FA92CF-C126-4108-57B1-45F60DCE7A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5533313"/>
                  </p:ext>
                </p:extLst>
              </p:nvPr>
            </p:nvGraphicFramePr>
            <p:xfrm rot="12266581">
              <a:off x="7068817" y="4172660"/>
              <a:ext cx="4392295" cy="1825369"/>
            </p:xfrm>
            <a:graphic>
              <a:graphicData uri="http://schemas.microsoft.com/office/drawing/2017/model3d">
                <am3d:model3d r:embed="rId3">
                  <am3d:spPr>
                    <a:xfrm rot="12266581">
                      <a:off x="0" y="0"/>
                      <a:ext cx="4392295" cy="1825369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78983" ay="458731" az="1049617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8486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Magnifying Glass">
                <a:extLst>
                  <a:ext uri="{FF2B5EF4-FFF2-40B4-BE49-F238E27FC236}">
                    <a16:creationId xmlns:a16="http://schemas.microsoft.com/office/drawing/2014/main" id="{67FA92CF-C126-4108-57B1-45F60DCE7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266581">
                <a:off x="7068817" y="4172660"/>
                <a:ext cx="4392295" cy="18253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185" y="1057274"/>
            <a:ext cx="10511627" cy="1012785"/>
          </a:xfrm>
        </p:spPr>
        <p:txBody>
          <a:bodyPr anchor="b">
            <a:normAutofit/>
          </a:bodyPr>
          <a:lstStyle/>
          <a:p>
            <a:r>
              <a:rPr lang="en-US" dirty="0"/>
              <a:t>How To Prevent Against Phishing?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hield Xbox">
                <a:extLst>
                  <a:ext uri="{FF2B5EF4-FFF2-40B4-BE49-F238E27FC236}">
                    <a16:creationId xmlns:a16="http://schemas.microsoft.com/office/drawing/2014/main" id="{B550F797-AA26-B003-187A-BD1CDF481E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0749164"/>
                  </p:ext>
                </p:extLst>
              </p:nvPr>
            </p:nvGraphicFramePr>
            <p:xfrm>
              <a:off x="4538958" y="2070059"/>
              <a:ext cx="3114080" cy="38568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14080" cy="3856887"/>
                    </a:xfrm>
                    <a:prstGeom prst="rect">
                      <a:avLst/>
                    </a:prstGeom>
                  </am3d:spPr>
                  <am3d:camera>
                    <am3d:pos x="0" y="0" z="619452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6659" d="1000000"/>
                    <am3d:preTrans dx="1" dy="-1662782" dz="312308"/>
                    <am3d:scale>
                      <am3d:sx n="1000000" d="1000000"/>
                      <am3d:sy n="1000000" d="1000000"/>
                      <am3d:sz n="1000000" d="1000000"/>
                    </am3d:scale>
                    <am3d:rot ax="4890339" ay="-5792" az="-3877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472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hield Xbox">
                <a:extLst>
                  <a:ext uri="{FF2B5EF4-FFF2-40B4-BE49-F238E27FC236}">
                    <a16:creationId xmlns:a16="http://schemas.microsoft.com/office/drawing/2014/main" id="{B550F797-AA26-B003-187A-BD1CDF481E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8958" y="2070059"/>
                <a:ext cx="3114080" cy="38568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062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65393"/>
            <a:ext cx="8763000" cy="1091627"/>
          </a:xfrm>
        </p:spPr>
        <p:txBody>
          <a:bodyPr/>
          <a:lstStyle/>
          <a:p>
            <a:r>
              <a:rPr lang="en-US" sz="2800" dirty="0"/>
              <a:t>How To Prevent Against Phishing?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399" y="2303463"/>
            <a:ext cx="7666399" cy="434498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Never reply to spam: </a:t>
            </a:r>
            <a:r>
              <a:rPr lang="en-US" sz="2400" dirty="0"/>
              <a:t>Responding to phishing emails signals that your address is active, putting you at higher risk for future attacks.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Use anti-virus software</a:t>
            </a:r>
            <a:r>
              <a:rPr lang="en-US" sz="2400" dirty="0"/>
              <a:t>: Deploy anti-malware tools to scan devices for malware from phishing attacks.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Use an anti-spam filter</a:t>
            </a:r>
            <a:r>
              <a:rPr lang="en-US" sz="2400" dirty="0"/>
              <a:t>: Implement filters that use blacklists to move phishing emails to the junk folder, reducing human error.</a:t>
            </a: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Use up-to-date browser and software: </a:t>
            </a:r>
            <a:r>
              <a:rPr lang="en-US" sz="2400" dirty="0"/>
              <a:t>Always use the latest versions of browsers and software to benefit from the latest security updates against phishing scams.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hield Xbox">
                <a:extLst>
                  <a:ext uri="{FF2B5EF4-FFF2-40B4-BE49-F238E27FC236}">
                    <a16:creationId xmlns:a16="http://schemas.microsoft.com/office/drawing/2014/main" id="{E2A98BF4-D141-25A9-28C4-A216F3FFE3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4779407"/>
                  </p:ext>
                </p:extLst>
              </p:nvPr>
            </p:nvGraphicFramePr>
            <p:xfrm>
              <a:off x="8294707" y="1354874"/>
              <a:ext cx="3517859" cy="3727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17859" cy="3727029"/>
                    </a:xfrm>
                    <a:prstGeom prst="rect">
                      <a:avLst/>
                    </a:prstGeom>
                  </am3d:spPr>
                  <am3d:camera>
                    <am3d:pos x="0" y="0" z="619452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6659" d="1000000"/>
                    <am3d:preTrans dx="1" dy="-1662782" dz="312308"/>
                    <am3d:scale>
                      <am3d:sx n="1000000" d="1000000"/>
                      <am3d:sy n="1000000" d="1000000"/>
                      <am3d:sz n="1000000" d="1000000"/>
                    </am3d:scale>
                    <am3d:rot ax="5432578" ay="15999" az="-157136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40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hield Xbox">
                <a:extLst>
                  <a:ext uri="{FF2B5EF4-FFF2-40B4-BE49-F238E27FC236}">
                    <a16:creationId xmlns:a16="http://schemas.microsoft.com/office/drawing/2014/main" id="{E2A98BF4-D141-25A9-28C4-A216F3FFE3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4707" y="1354874"/>
                <a:ext cx="3517859" cy="37270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5549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65393"/>
            <a:ext cx="8763000" cy="1091627"/>
          </a:xfrm>
        </p:spPr>
        <p:txBody>
          <a:bodyPr/>
          <a:lstStyle/>
          <a:p>
            <a:r>
              <a:rPr lang="en-US" sz="2800" dirty="0"/>
              <a:t>How To Prevent Against Phishing?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399" y="2303463"/>
            <a:ext cx="7666399" cy="434498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Use multi-factor authentication (MFA)</a:t>
            </a:r>
            <a:r>
              <a:rPr lang="en-US" sz="2400" dirty="0"/>
              <a:t>: Even if credentials are compromised, MFA adds a second layer of verification, such as a phone access code, before allowing access to sensitive accounts.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Don’t open the email</a:t>
            </a:r>
            <a:r>
              <a:rPr lang="en-US" sz="2400" dirty="0"/>
              <a:t>: If you suspect a phishing email, do not open it; instead, report it through the appropriate channels.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Employee awareness training</a:t>
            </a:r>
            <a:r>
              <a:rPr lang="en-US" sz="2400" dirty="0"/>
              <a:t>: Train employees to recognize and report phishing attempts to corporate security staff.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hield Xbox">
                <a:extLst>
                  <a:ext uri="{FF2B5EF4-FFF2-40B4-BE49-F238E27FC236}">
                    <a16:creationId xmlns:a16="http://schemas.microsoft.com/office/drawing/2014/main" id="{E2A98BF4-D141-25A9-28C4-A216F3FFE3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3772033"/>
                  </p:ext>
                </p:extLst>
              </p:nvPr>
            </p:nvGraphicFramePr>
            <p:xfrm>
              <a:off x="8294707" y="1354874"/>
              <a:ext cx="3517858" cy="37270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17858" cy="3727028"/>
                    </a:xfrm>
                    <a:prstGeom prst="rect">
                      <a:avLst/>
                    </a:prstGeom>
                  </am3d:spPr>
                  <am3d:camera>
                    <am3d:pos x="0" y="0" z="619452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6659" d="1000000"/>
                    <am3d:preTrans dx="1" dy="-1662782" dz="312308"/>
                    <am3d:scale>
                      <am3d:sx n="1000000" d="1000000"/>
                      <am3d:sy n="1000000" d="1000000"/>
                      <am3d:sz n="1000000" d="1000000"/>
                    </am3d:scale>
                    <am3d:rot ax="5432578" ay="15999" az="-157136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404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hield Xbox">
                <a:extLst>
                  <a:ext uri="{FF2B5EF4-FFF2-40B4-BE49-F238E27FC236}">
                    <a16:creationId xmlns:a16="http://schemas.microsoft.com/office/drawing/2014/main" id="{E2A98BF4-D141-25A9-28C4-A216F3FFE3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4707" y="1354874"/>
                <a:ext cx="3517858" cy="37270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9724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brightnessContrast bright="-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B3EAB8-3612-E2F8-DDA8-FBAB8F2D0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050" y="2699940"/>
            <a:ext cx="8089900" cy="1458119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dirty="0">
                <a:solidFill>
                  <a:srgbClr val="1F2C8F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Copperplate Gothic Bold" panose="020E0705020206020404" pitchFamily="34" charset="0"/>
              </a:rPr>
              <a:t>Thank You For Your Time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63B18FB-4528-BCB6-7543-5574E7EE0271}"/>
              </a:ext>
            </a:extLst>
          </p:cNvPr>
          <p:cNvSpPr txBox="1">
            <a:spLocks/>
          </p:cNvSpPr>
          <p:nvPr/>
        </p:nvSpPr>
        <p:spPr>
          <a:xfrm>
            <a:off x="6870528" y="5399881"/>
            <a:ext cx="11031124" cy="14581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Copperplate Gothic Bold" panose="020E0705020206020404" pitchFamily="34" charset="0"/>
                <a:ea typeface="+mj-ea"/>
                <a:cs typeface="+mj-cs"/>
              </a:rPr>
              <a:t>By : Salma Hisham Wagdy</a:t>
            </a:r>
          </a:p>
        </p:txBody>
      </p:sp>
    </p:spTree>
    <p:extLst>
      <p:ext uri="{BB962C8B-B14F-4D97-AF65-F5344CB8AC3E}">
        <p14:creationId xmlns:p14="http://schemas.microsoft.com/office/powerpoint/2010/main" val="2240197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37C89D7-72C3-2703-2C50-5693AD66B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0337"/>
            <a:ext cx="6583680" cy="1531357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cap="none" dirty="0">
                <a:ln/>
                <a:solidFill>
                  <a:srgbClr val="2D41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Outlines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CBBB87-2E01-FD75-B3EA-4526A465C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228" y="2070976"/>
            <a:ext cx="1909011" cy="5943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Introduction</a:t>
            </a:r>
            <a:endParaRPr lang="en-US" dirty="0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ADE37838-4254-F42B-78F3-FB78ECE263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0689224"/>
                  </p:ext>
                </p:extLst>
              </p:nvPr>
            </p:nvGraphicFramePr>
            <p:xfrm>
              <a:off x="642064" y="258230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194CB4B-F274-44BD-A60A-C4A60A547F27}">
                    <psez:zmPr id="{5D0ECB40-A81A-4F9C-ADE3-7AED78B14061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DE37838-4254-F42B-78F3-FB78ECE263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064" y="2582302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DDBEB1-4274-6A46-267C-FBBF292E0EAF}"/>
              </a:ext>
            </a:extLst>
          </p:cNvPr>
          <p:cNvSpPr txBox="1">
            <a:spLocks/>
          </p:cNvSpPr>
          <p:nvPr/>
        </p:nvSpPr>
        <p:spPr>
          <a:xfrm>
            <a:off x="3998302" y="4259883"/>
            <a:ext cx="1909011" cy="59436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47472" indent="-347472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685800" indent="-347472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Techniques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81501D16-D9B5-3B44-74FD-732E153BAA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3221591"/>
                  </p:ext>
                </p:extLst>
              </p:nvPr>
            </p:nvGraphicFramePr>
            <p:xfrm>
              <a:off x="3269150" y="478783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8FDDE0B-6041-48F8-AC16-225F5250F989}">
                    <psez:zmPr id="{B92F20B1-6AE8-45E7-8E85-B82B036B3E85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1501D16-D9B5-3B44-74FD-732E153BAA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9150" y="4787831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CE717C-91A5-CDBE-C457-904E3D7816BA}"/>
              </a:ext>
            </a:extLst>
          </p:cNvPr>
          <p:cNvSpPr txBox="1">
            <a:spLocks/>
          </p:cNvSpPr>
          <p:nvPr/>
        </p:nvSpPr>
        <p:spPr>
          <a:xfrm>
            <a:off x="6621950" y="2070976"/>
            <a:ext cx="1909011" cy="59436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47472" indent="-347472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685800" indent="-347472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Recognition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DDB155F7-5CAA-E673-5C0B-59E7A76DC8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7276678"/>
                  </p:ext>
                </p:extLst>
              </p:nvPr>
            </p:nvGraphicFramePr>
            <p:xfrm>
              <a:off x="5907313" y="266854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20F9CE7-2C65-4485-8652-2830A07C8E90}">
                    <psez:zmPr id="{3A77F311-2DC7-4375-9B9E-5CD8A8B19F34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Section Zoom 1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DB155F7-5CAA-E673-5C0B-59E7A76DC8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07313" y="2668541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8E76264-E01E-CE64-3FCF-8BBC5E9341E3}"/>
              </a:ext>
            </a:extLst>
          </p:cNvPr>
          <p:cNvSpPr txBox="1"/>
          <p:nvPr/>
        </p:nvSpPr>
        <p:spPr>
          <a:xfrm>
            <a:off x="3157239" y="1171568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2C8F"/>
                </a:solidFill>
              </a:rPr>
              <a:t>(Slides zoom)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366169A-BA7D-C07B-C1CE-17EA2B6ADBF8}"/>
              </a:ext>
            </a:extLst>
          </p:cNvPr>
          <p:cNvSpPr txBox="1">
            <a:spLocks/>
          </p:cNvSpPr>
          <p:nvPr/>
        </p:nvSpPr>
        <p:spPr>
          <a:xfrm>
            <a:off x="9179902" y="4263088"/>
            <a:ext cx="1909011" cy="59436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47472" indent="-347472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685800" indent="-347472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Recognition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1B481B55-8162-3D10-2250-4DBF27A37A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7465942"/>
                  </p:ext>
                </p:extLst>
              </p:nvPr>
            </p:nvGraphicFramePr>
            <p:xfrm>
              <a:off x="8610407" y="478483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6AD748ED-94D2-4538-B7B1-FE030BA05C4D}">
                    <psez:zmPr id="{02A8B432-90DE-4FA7-999F-1335CE13A0B0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5" name="Section Zoom 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B481B55-8162-3D10-2250-4DBF27A37A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10407" y="4784836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2985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185" y="1057274"/>
            <a:ext cx="10511627" cy="1012785"/>
          </a:xfrm>
        </p:spPr>
        <p:txBody>
          <a:bodyPr anchor="b">
            <a:normAutofit/>
          </a:bodyPr>
          <a:lstStyle/>
          <a:p>
            <a:r>
              <a:rPr lang="en-US" dirty="0"/>
              <a:t>What is phishing?</a:t>
            </a:r>
          </a:p>
        </p:txBody>
      </p:sp>
      <p:pic>
        <p:nvPicPr>
          <p:cNvPr id="4" name="Picture 3" descr="A close-up of a computer chip&#10;&#10;Description automatically generated">
            <a:extLst>
              <a:ext uri="{FF2B5EF4-FFF2-40B4-BE49-F238E27FC236}">
                <a16:creationId xmlns:a16="http://schemas.microsoft.com/office/drawing/2014/main" id="{B5902AC0-6C6F-01CE-E0BC-FC3076B278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8128" b="25596"/>
          <a:stretch/>
        </p:blipFill>
        <p:spPr>
          <a:xfrm>
            <a:off x="1598558" y="2685757"/>
            <a:ext cx="8994883" cy="33788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D8D113-832D-8613-5631-99519C1CF41A}"/>
              </a:ext>
            </a:extLst>
          </p:cNvPr>
          <p:cNvSpPr txBox="1"/>
          <p:nvPr/>
        </p:nvSpPr>
        <p:spPr>
          <a:xfrm>
            <a:off x="8238309" y="5905654"/>
            <a:ext cx="235513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4" tooltip="https://foto.wuestenigel.com/ip-address-text-over-electronic-circuit-board-background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13" y="-683413"/>
            <a:ext cx="7242629" cy="2495028"/>
          </a:xfrm>
        </p:spPr>
        <p:txBody>
          <a:bodyPr/>
          <a:lstStyle/>
          <a:p>
            <a:r>
              <a:rPr lang="en-US" sz="2800" dirty="0"/>
              <a:t>What is phishing?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846" y="2675239"/>
            <a:ext cx="6594868" cy="3711047"/>
          </a:xfrm>
        </p:spPr>
        <p:txBody>
          <a:bodyPr>
            <a:normAutofit/>
          </a:bodyPr>
          <a:lstStyle/>
          <a:p>
            <a:r>
              <a:rPr lang="en-US" dirty="0"/>
              <a:t>Phishing is a scam in which an attacker pretends to be a trustworthy person or organization to steal credentials or sensitive information. </a:t>
            </a:r>
          </a:p>
          <a:p>
            <a:r>
              <a:rPr lang="en-US" dirty="0"/>
              <a:t>While email is the most common method used in phishing attacks, depending on the specific type of scam, the attacker may also use text messages or voice messages.</a:t>
            </a:r>
          </a:p>
        </p:txBody>
      </p:sp>
      <p:pic>
        <p:nvPicPr>
          <p:cNvPr id="7" name="Picture 6" descr="A close-up of a computer chip&#10;&#10;Description automatically generated">
            <a:extLst>
              <a:ext uri="{FF2B5EF4-FFF2-40B4-BE49-F238E27FC236}">
                <a16:creationId xmlns:a16="http://schemas.microsoft.com/office/drawing/2014/main" id="{391172D4-DA95-8D99-191E-78F051A2AB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8128" b="25596"/>
          <a:stretch/>
        </p:blipFill>
        <p:spPr>
          <a:xfrm>
            <a:off x="8273142" y="1799369"/>
            <a:ext cx="3004457" cy="32592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13" y="-683413"/>
            <a:ext cx="7649029" cy="2495028"/>
          </a:xfrm>
        </p:spPr>
        <p:txBody>
          <a:bodyPr/>
          <a:lstStyle/>
          <a:p>
            <a:r>
              <a:rPr lang="en-US" sz="2800" dirty="0"/>
              <a:t>How do Phishing Attacks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445" y="2167239"/>
            <a:ext cx="6783555" cy="38997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typical phishing attack involves sending mass emails to entice recipients to click on malicious links.</a:t>
            </a:r>
          </a:p>
          <a:p>
            <a:endParaRPr lang="en-US" dirty="0"/>
          </a:p>
          <a:p>
            <a:r>
              <a:rPr lang="en-US" dirty="0"/>
              <a:t>Threat actors, whether criminals or nation-states, design these emails to appear legitimate, often mimicking banks, employers, or government agencies to extract information.</a:t>
            </a:r>
          </a:p>
          <a:p>
            <a:endParaRPr lang="en-US" dirty="0"/>
          </a:p>
          <a:p>
            <a:r>
              <a:rPr lang="en-US" dirty="0"/>
              <a:t>The intent may be to deploy ransomware, steal credentials, open fraudulent accounts, or compromise endpoints. A single click on a malicious link can cause significant problems.</a:t>
            </a:r>
          </a:p>
        </p:txBody>
      </p:sp>
      <p:pic>
        <p:nvPicPr>
          <p:cNvPr id="9" name="Picture 8" descr="A yellow post-it note with a green push pin&#10;&#10;Description automatically generated">
            <a:extLst>
              <a:ext uri="{FF2B5EF4-FFF2-40B4-BE49-F238E27FC236}">
                <a16:creationId xmlns:a16="http://schemas.microsoft.com/office/drawing/2014/main" id="{DA24B675-9E98-F4CE-B144-F2C450372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31514" y="2167239"/>
            <a:ext cx="3136115" cy="220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62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 anchor="b">
            <a:normAutofit/>
          </a:bodyPr>
          <a:lstStyle/>
          <a:p>
            <a:r>
              <a:rPr lang="en-US"/>
              <a:t>Some Extra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8677" y="2327116"/>
            <a:ext cx="4255151" cy="370426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Here’s how often some of the most common phishing techniques were deployed in 2023, according to a report by Cloudflare Inc. :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Malicious link: 35.6%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identity deception: 14.2%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credential harvester: 5.9%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brand impersonation: 5.4% (Microsoft was the most impersonated brand)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malicious attachment: 1.9%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5A718D7-CEF8-5BED-C341-B266D0FA8A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7A59409-B41F-DE45-7EFE-9D8E91E695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6719449"/>
              </p:ext>
            </p:extLst>
          </p:nvPr>
        </p:nvGraphicFramePr>
        <p:xfrm>
          <a:off x="5686449" y="2230582"/>
          <a:ext cx="6345893" cy="3721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84205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</p:spPr>
        <p:txBody>
          <a:bodyPr anchor="b">
            <a:normAutofit/>
          </a:bodyPr>
          <a:lstStyle/>
          <a:p>
            <a:r>
              <a:rPr lang="en-US" dirty="0"/>
              <a:t>Phishing Attack Techniques</a:t>
            </a:r>
          </a:p>
        </p:txBody>
      </p:sp>
      <p:pic>
        <p:nvPicPr>
          <p:cNvPr id="6" name="Picture 5" descr="A computer with a hook and a red square&#10;&#10;Description automatically generated">
            <a:extLst>
              <a:ext uri="{FF2B5EF4-FFF2-40B4-BE49-F238E27FC236}">
                <a16:creationId xmlns:a16="http://schemas.microsoft.com/office/drawing/2014/main" id="{72A8D5E5-BD29-25F5-195B-496E7F4E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154" y="2207046"/>
            <a:ext cx="6831692" cy="41478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5937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13" y="-683413"/>
            <a:ext cx="7242629" cy="2495028"/>
          </a:xfrm>
        </p:spPr>
        <p:txBody>
          <a:bodyPr/>
          <a:lstStyle/>
          <a:p>
            <a:r>
              <a:rPr lang="en-US" sz="2800" dirty="0"/>
              <a:t>Phishing Attack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23" y="2152725"/>
            <a:ext cx="8058120" cy="4705275"/>
          </a:xfrm>
        </p:spPr>
        <p:txBody>
          <a:bodyPr>
            <a:normAutofit/>
          </a:bodyPr>
          <a:lstStyle/>
          <a:p>
            <a:r>
              <a:rPr lang="en-US" sz="2800" b="1" dirty="0"/>
              <a:t>Email Phishing :</a:t>
            </a:r>
          </a:p>
          <a:p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Spear phishing</a:t>
            </a:r>
          </a:p>
          <a:p>
            <a:r>
              <a:rPr lang="en-US" sz="1800" dirty="0"/>
              <a:t>	 A phishing attempt that targets a specific individual or group of individuals. Victims may be targeted to reach a more valuable target; for example, executives with greater access to sensitive information. Those higher-level executives may be targeted in the next phase of the attack.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Whale Phishing (Whaling)</a:t>
            </a:r>
          </a:p>
          <a:p>
            <a:r>
              <a:rPr lang="en-US" sz="1800" dirty="0"/>
              <a:t>	Whaling is a type of spear-phishing that targets a high-profile victim, such as a CEO or CFO. Whaling attacks usually employ a sense of urgency to pressure the victim into wiring funds or sharing credentials on a malicious website.</a:t>
            </a:r>
          </a:p>
        </p:txBody>
      </p:sp>
      <p:pic>
        <p:nvPicPr>
          <p:cNvPr id="5" name="Graphic 4" descr="Email with solid fill">
            <a:extLst>
              <a:ext uri="{FF2B5EF4-FFF2-40B4-BE49-F238E27FC236}">
                <a16:creationId xmlns:a16="http://schemas.microsoft.com/office/drawing/2014/main" id="{8CBBC51D-DAAD-BFEE-F1BC-04EC2AC1E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1143" y="2614876"/>
            <a:ext cx="2416628" cy="241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76393" y="2385173"/>
            <a:ext cx="6490350" cy="370426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dirty="0"/>
              <a:t> Voice Phishing (Vishing) :</a:t>
            </a:r>
          </a:p>
          <a:p>
            <a:pPr>
              <a:lnSpc>
                <a:spcPct val="90000"/>
              </a:lnSpc>
            </a:pPr>
            <a:endParaRPr lang="en-US" sz="2800" b="1" dirty="0"/>
          </a:p>
          <a:p>
            <a:pPr>
              <a:lnSpc>
                <a:spcPct val="90000"/>
              </a:lnSpc>
            </a:pPr>
            <a:r>
              <a:rPr lang="en-US" sz="2000" dirty="0"/>
              <a:t>A phishing attack conducted by telephone. These attacks may use a fake Caller ID profile to impersonate a legitimate business, government agency or charitable organization. The purpose of the call is to steal personal information, such as bank account or credit card numbers.</a:t>
            </a:r>
          </a:p>
          <a:p>
            <a:pPr>
              <a:lnSpc>
                <a:spcPct val="90000"/>
              </a:lnSpc>
            </a:pPr>
            <a:endParaRPr lang="en-US" sz="1200" b="1" dirty="0"/>
          </a:p>
        </p:txBody>
      </p:sp>
      <p:pic>
        <p:nvPicPr>
          <p:cNvPr id="6" name="Graphic 5" descr="Voice with solid fill">
            <a:extLst>
              <a:ext uri="{FF2B5EF4-FFF2-40B4-BE49-F238E27FC236}">
                <a16:creationId xmlns:a16="http://schemas.microsoft.com/office/drawing/2014/main" id="{E255E798-8DE8-12C0-4AE0-810492098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9707" y="1651454"/>
            <a:ext cx="2975217" cy="297521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27C215-36B2-363D-4D23-80E1EDB99331}"/>
              </a:ext>
            </a:extLst>
          </p:cNvPr>
          <p:cNvSpPr txBox="1">
            <a:spLocks/>
          </p:cNvSpPr>
          <p:nvPr/>
        </p:nvSpPr>
        <p:spPr>
          <a:xfrm>
            <a:off x="1146627" y="-682443"/>
            <a:ext cx="7242629" cy="2495028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Phishing Attack Techniques</a:t>
            </a:r>
          </a:p>
        </p:txBody>
      </p:sp>
    </p:spTree>
    <p:extLst>
      <p:ext uri="{BB962C8B-B14F-4D97-AF65-F5344CB8AC3E}">
        <p14:creationId xmlns:p14="http://schemas.microsoft.com/office/powerpoint/2010/main" val="26518754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Timeline 1">
      <a:dk1>
        <a:srgbClr val="000000"/>
      </a:dk1>
      <a:lt1>
        <a:srgbClr val="FFFFFF"/>
      </a:lt1>
      <a:dk2>
        <a:srgbClr val="333333"/>
      </a:dk2>
      <a:lt2>
        <a:srgbClr val="C8C8C8"/>
      </a:lt2>
      <a:accent1>
        <a:srgbClr val="D14B79"/>
      </a:accent1>
      <a:accent2>
        <a:srgbClr val="F0015E"/>
      </a:accent2>
      <a:accent3>
        <a:srgbClr val="454948"/>
      </a:accent3>
      <a:accent4>
        <a:srgbClr val="363636"/>
      </a:accent4>
      <a:accent5>
        <a:srgbClr val="0363EF"/>
      </a:accent5>
      <a:accent6>
        <a:srgbClr val="0054D9"/>
      </a:accent6>
      <a:hlink>
        <a:srgbClr val="0563C1"/>
      </a:hlink>
      <a:folHlink>
        <a:srgbClr val="C8C7C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866710_Rocket timeline_AAS_v4" id="{1D360EB5-73CC-46AE-9BBC-57AE20A2BA4D}" vid="{B2CA956A-C3E8-4A17-B3DE-9E671A362A6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{E9CD5B97-5AB6-43EE-9F7A-BCFD9752FFB0}tf78438558_win32</Template>
  <TotalTime>167</TotalTime>
  <Words>737</Words>
  <Application>Microsoft Office PowerPoint</Application>
  <PresentationFormat>Widescreen</PresentationFormat>
  <Paragraphs>73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Black</vt:lpstr>
      <vt:lpstr>Calibri</vt:lpstr>
      <vt:lpstr>Copperplate Gothic Bold</vt:lpstr>
      <vt:lpstr>Sabon Next LT</vt:lpstr>
      <vt:lpstr>Wingdings</vt:lpstr>
      <vt:lpstr>Custom</vt:lpstr>
      <vt:lpstr>Office Theme</vt:lpstr>
      <vt:lpstr>Phishing Awareness Training</vt:lpstr>
      <vt:lpstr>Outlines </vt:lpstr>
      <vt:lpstr>What is phishing?</vt:lpstr>
      <vt:lpstr>What is phishing?</vt:lpstr>
      <vt:lpstr>How do Phishing Attacks Work?</vt:lpstr>
      <vt:lpstr>Some Extra Statistics</vt:lpstr>
      <vt:lpstr>Phishing Attack Techniques</vt:lpstr>
      <vt:lpstr>Phishing Attack Techniques</vt:lpstr>
      <vt:lpstr>PowerPoint Presentation</vt:lpstr>
      <vt:lpstr>PowerPoint Presentation</vt:lpstr>
      <vt:lpstr>PowerPoint Presentation</vt:lpstr>
      <vt:lpstr>How to Recognize Phishing</vt:lpstr>
      <vt:lpstr>How to Recognize Phishing?</vt:lpstr>
      <vt:lpstr>How To Prevent Against Phishing?</vt:lpstr>
      <vt:lpstr>How To Prevent Against Phishing?</vt:lpstr>
      <vt:lpstr>How To Prevent Against Phishing?</vt:lpstr>
      <vt:lpstr>Thank You For Your Time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Salma Hisham Hassan Hassan Wagdy 21P0124</dc:creator>
  <cp:lastModifiedBy>Salma Hisham Hassan Hassan Wagdy 21P0124</cp:lastModifiedBy>
  <cp:revision>3</cp:revision>
  <dcterms:created xsi:type="dcterms:W3CDTF">2024-06-23T11:02:34Z</dcterms:created>
  <dcterms:modified xsi:type="dcterms:W3CDTF">2024-06-23T13:49:50Z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